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5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5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99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31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31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801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79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03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7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84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28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38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A38F-BD23-1340-95E9-C29C2C204A54}" type="datetimeFigureOut">
              <a:rPr kumimoji="1" lang="ko-KR" altLang="en-US" smtClean="0"/>
              <a:t>2016. 7. 26.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4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ntinuum.io/downloads" TargetMode="Externa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9952" y="605172"/>
            <a:ext cx="9253033" cy="15696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for</a:t>
            </a:r>
          </a:p>
          <a:p>
            <a:r>
              <a:rPr lang="en-US" altLang="ko-KR" sz="4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Analysis</a:t>
            </a:r>
            <a:endParaRPr lang="en-US" altLang="ko-KR" sz="4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892" y="4706448"/>
            <a:ext cx="5863444" cy="15696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김영욱 </a:t>
            </a:r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Evangelist</a:t>
            </a:r>
          </a:p>
          <a:p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/ DX / </a:t>
            </a:r>
            <a:r>
              <a:rPr lang="ko-KR" altLang="en-US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부장</a:t>
            </a:r>
            <a:endParaRPr lang="en-US" altLang="ko-KR" sz="3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youngwook@outlook.com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711" y="982136"/>
            <a:ext cx="4683168" cy="46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SciPy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4"/>
            <a:ext cx="11605591" cy="5032375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/>
              <a:t>SciPy</a:t>
            </a:r>
            <a:r>
              <a:rPr kumimoji="1" lang="en-US" altLang="ko-KR" dirty="0" smtClean="0"/>
              <a:t>(http://</a:t>
            </a:r>
            <a:r>
              <a:rPr kumimoji="1" lang="en-US" altLang="ko-KR" dirty="0" err="1" smtClean="0"/>
              <a:t>scipy.org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는 과학계산 컴퓨팅 영역의 문제를 다루는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패키지 모음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scipy.intergrate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수치 적분 루틴과 미분 방정식 해법기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scipy.linalg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확장된 선형 대수 루틴과 매트릭스 분해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scipy.optimize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함수 최적화기와 방정식의 근을 구하는 알고리즘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scipy.signal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시그널 프로세싱 도구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scipy.sparse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희소 행렬과 희소 선형 시스템 풀이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scipy.special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포트란 라이브러리인 </a:t>
            </a:r>
            <a:r>
              <a:rPr kumimoji="1" lang="en-US" altLang="ko-KR" dirty="0" smtClean="0"/>
              <a:t>SPECFUN</a:t>
            </a:r>
            <a:r>
              <a:rPr kumimoji="1" lang="ko-KR" altLang="en-US" dirty="0" smtClean="0"/>
              <a:t>의 확장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scipy.stats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표준 연속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이산 확률 분포와 통계 테스트 등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 smtClean="0"/>
              <a:t>scipy.weave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배열 계산 속도 증가를 위해 </a:t>
            </a:r>
            <a:r>
              <a:rPr kumimoji="1" lang="en-US" altLang="ko-KR" dirty="0" smtClean="0"/>
              <a:t>C++ </a:t>
            </a:r>
            <a:r>
              <a:rPr kumimoji="1" lang="ko-KR" altLang="en-US" dirty="0" smtClean="0"/>
              <a:t>코드를 사용하는 도구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개발 환경</a:t>
            </a:r>
            <a:r>
              <a:rPr kumimoji="1" lang="en-US" altLang="ko-KR" dirty="0" smtClean="0"/>
              <a:t> - Anaconda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Anaconda</a:t>
            </a:r>
            <a:r>
              <a:rPr lang="ko-KR" altLang="en-US" dirty="0" smtClean="0"/>
              <a:t>는 </a:t>
            </a:r>
            <a:r>
              <a:rPr lang="en-US" altLang="ko-KR" dirty="0"/>
              <a:t>Continuum </a:t>
            </a:r>
            <a:r>
              <a:rPr lang="en-US" altLang="ko-KR" dirty="0" smtClean="0"/>
              <a:t>Analytics</a:t>
            </a:r>
            <a:r>
              <a:rPr lang="ko-KR" altLang="en-US" dirty="0" smtClean="0"/>
              <a:t> 에서 제작</a:t>
            </a:r>
            <a:endParaRPr lang="en-US" altLang="ko-KR" dirty="0"/>
          </a:p>
          <a:p>
            <a:r>
              <a:rPr lang="ko-KR" altLang="en-US" dirty="0" smtClean="0"/>
              <a:t>파이썬 </a:t>
            </a:r>
            <a:r>
              <a:rPr lang="ko-KR" altLang="en-US" dirty="0"/>
              <a:t>배포판으로 </a:t>
            </a:r>
            <a:r>
              <a:rPr lang="en-US" altLang="ko-KR" dirty="0"/>
              <a:t>195</a:t>
            </a:r>
            <a:r>
              <a:rPr lang="ko-KR" altLang="en-US" dirty="0"/>
              <a:t>개 정도의 파이썬 패키지를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r>
              <a:rPr lang="ko-KR" altLang="en-US" dirty="0" smtClean="0"/>
              <a:t>상업용으로도 </a:t>
            </a:r>
            <a:r>
              <a:rPr lang="ko-KR" altLang="en-US" dirty="0"/>
              <a:t>무료로 설치할 수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 smtClean="0"/>
              <a:t>아래 주소에서 다운로드 가능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www.continuum.io/downloads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26" y="3432312"/>
            <a:ext cx="6089374" cy="30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IPython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 err="1" smtClean="0"/>
              <a:t>ipython</a:t>
            </a:r>
            <a:r>
              <a:rPr lang="en-US" altLang="ko-KR" dirty="0" smtClean="0"/>
              <a:t> --</a:t>
            </a:r>
            <a:r>
              <a:rPr lang="en-US" altLang="ko-KR" dirty="0" err="1" smtClean="0"/>
              <a:t>pylab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3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365" y="474110"/>
            <a:ext cx="5368777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ko-KR" sz="3200" kern="0" dirty="0" smtClean="0">
              <a:solidFill>
                <a:srgbClr val="008000"/>
              </a:solidFill>
              <a:latin typeface="Courier" charset="0"/>
              <a:cs typeface="Courier New" charset="0"/>
            </a:endParaRPr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3200" dirty="0" smtClean="0">
                <a:effectLst/>
              </a:rPr>
              <a:t>path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’</a:t>
            </a:r>
            <a:r>
              <a:rPr lang="en-US" altLang="ko-KR" sz="3200" dirty="0" smtClean="0">
                <a:solidFill>
                  <a:srgbClr val="BA2121"/>
                </a:solidFill>
              </a:rPr>
              <a:t>data/</a:t>
            </a:r>
            <a:r>
              <a:rPr lang="en-US" altLang="ko-KR" sz="3200" dirty="0" smtClean="0">
                <a:solidFill>
                  <a:srgbClr val="BA2121"/>
                </a:solidFill>
              </a:rPr>
              <a:t>sample01.txt’</a:t>
            </a:r>
            <a:endParaRPr lang="ko-KR" altLang="en-US" sz="3200" dirty="0" smtClean="0"/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ko-KR" sz="3200" kern="0" dirty="0" smtClean="0">
              <a:solidFill>
                <a:srgbClr val="008000"/>
              </a:solidFill>
              <a:latin typeface="Courier" charset="0"/>
              <a:cs typeface="Courier New" charset="0"/>
            </a:endParaRPr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3200" kern="0" dirty="0" smtClean="0">
                <a:solidFill>
                  <a:srgbClr val="008000"/>
                </a:solidFill>
                <a:latin typeface="Courier" charset="0"/>
                <a:cs typeface="Courier New" charset="0"/>
              </a:rPr>
              <a:t>open</a:t>
            </a:r>
            <a:r>
              <a:rPr lang="en-US" altLang="ko-KR" sz="3200" kern="0" dirty="0" smtClean="0">
                <a:solidFill>
                  <a:srgbClr val="333333"/>
                </a:solidFill>
                <a:latin typeface="Courier" charset="0"/>
                <a:cs typeface="Courier New" charset="0"/>
              </a:rPr>
              <a:t>(path</a:t>
            </a:r>
            <a:r>
              <a:rPr lang="en-US" altLang="ko-KR" sz="3200" kern="0" dirty="0">
                <a:solidFill>
                  <a:srgbClr val="333333"/>
                </a:solidFill>
                <a:latin typeface="Courier" charset="0"/>
                <a:cs typeface="Courier New" charset="0"/>
              </a:rPr>
              <a:t>)</a:t>
            </a:r>
            <a:r>
              <a:rPr lang="en-US" altLang="ko-KR" sz="3200" kern="0" dirty="0">
                <a:solidFill>
                  <a:srgbClr val="666666"/>
                </a:solidFill>
                <a:latin typeface="Courier" charset="0"/>
                <a:cs typeface="Courier New" charset="0"/>
              </a:rPr>
              <a:t>.</a:t>
            </a:r>
            <a:r>
              <a:rPr lang="en-US" altLang="ko-KR" sz="3200" kern="0" dirty="0" err="1">
                <a:solidFill>
                  <a:srgbClr val="333333"/>
                </a:solidFill>
                <a:latin typeface="Courier" charset="0"/>
                <a:cs typeface="Courier New" charset="0"/>
              </a:rPr>
              <a:t>readline</a:t>
            </a:r>
            <a:r>
              <a:rPr lang="en-US" altLang="ko-KR" sz="3200" kern="0" dirty="0">
                <a:solidFill>
                  <a:srgbClr val="333333"/>
                </a:solidFill>
                <a:latin typeface="Courier" charset="0"/>
                <a:cs typeface="Courier New" charset="0"/>
              </a:rPr>
              <a:t>()</a:t>
            </a:r>
            <a:endParaRPr lang="ko-KR" altLang="ko-KR" sz="4000" kern="100" dirty="0">
              <a:latin typeface="맑은 고딕" charset="-127"/>
              <a:cs typeface="Times New Roman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0087" y="1841407"/>
            <a:ext cx="10336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 smtClean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 smtClean="0">
                <a:solidFill>
                  <a:srgbClr val="B42419"/>
                </a:solidFill>
                <a:latin typeface="Menlo-Bold" charset="0"/>
              </a:rPr>
              <a:t>13</a:t>
            </a:r>
            <a:r>
              <a:rPr lang="pt-BR" altLang="ko-KR" b="0" dirty="0" smtClean="0">
                <a:solidFill>
                  <a:srgbClr val="B42419"/>
                </a:solidFill>
                <a:latin typeface="Menlo-Regular" charset="0"/>
              </a:rPr>
              <a:t>]: 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'{ "a": "Mozilla\\/5.0 (Windows NT 6.1; WOW64) 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AppleWebKit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\\/535.11 (KHTML, 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like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Gecko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) Chrome\\/17.0.963.78 Safari\\/535.11",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c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"US",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1,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gr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"MA",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g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"A6qOVH",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"l":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orofrog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"al":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en-US,en;q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=0.8",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hh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"1.usa.gov",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http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:\\/\\/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www.facebook.com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\\/l\\/7AQEFzjSi\\/1.usa.gov\\/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u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http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:\\/\\/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www.ncbi.nlm.nih.gov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pubmed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\\/22415991",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1331923247,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hc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1331822918,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cy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Danvers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ll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": [ 42.576698, -70.954903 ] }\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02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4312" y="396414"/>
            <a:ext cx="112113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json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path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’data/sample01.txt’</a:t>
            </a:r>
            <a:r>
              <a:rPr lang="en-US" altLang="ko-KR" sz="3200" dirty="0" smtClean="0"/>
              <a:t> </a:t>
            </a:r>
            <a:endParaRPr lang="en-US" altLang="ko-KR" sz="3200" dirty="0" smtClean="0"/>
          </a:p>
          <a:p>
            <a:r>
              <a:rPr lang="en-US" altLang="ko-KR" sz="3200" dirty="0" smtClean="0">
                <a:effectLst/>
              </a:rPr>
              <a:t>records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err="1" smtClean="0">
                <a:effectLst/>
              </a:rPr>
              <a:t>json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loads</a:t>
            </a:r>
            <a:r>
              <a:rPr lang="en-US" altLang="ko-KR" sz="3200" dirty="0" smtClean="0">
                <a:effectLst/>
              </a:rPr>
              <a:t>(line)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line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open</a:t>
            </a:r>
            <a:r>
              <a:rPr lang="en-US" altLang="ko-KR" sz="3200" dirty="0" smtClean="0">
                <a:effectLst/>
              </a:rPr>
              <a:t>(path)]</a:t>
            </a:r>
          </a:p>
          <a:p>
            <a:endParaRPr lang="en-US" altLang="ko-KR" sz="3200" dirty="0"/>
          </a:p>
          <a:p>
            <a:r>
              <a:rPr lang="en-US" altLang="ko-KR" sz="3200" dirty="0" smtClean="0"/>
              <a:t>records</a:t>
            </a:r>
          </a:p>
          <a:p>
            <a:r>
              <a:rPr lang="en-US" altLang="ko-KR" sz="3200" dirty="0" smtClean="0"/>
              <a:t>records[0]</a:t>
            </a:r>
          </a:p>
          <a:p>
            <a:r>
              <a:rPr lang="en-US" altLang="ko-KR" sz="3200" dirty="0" smtClean="0">
                <a:effectLst/>
              </a:rPr>
              <a:t>records[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 smtClean="0">
                <a:effectLst/>
              </a:rPr>
              <a:t>][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tz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8" name="직사각형 7"/>
          <p:cNvSpPr/>
          <p:nvPr/>
        </p:nvSpPr>
        <p:spPr>
          <a:xfrm>
            <a:off x="622852" y="4318843"/>
            <a:ext cx="10972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 smtClean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 smtClean="0">
                <a:solidFill>
                  <a:srgbClr val="B42419"/>
                </a:solidFill>
                <a:latin typeface="Menlo-Bold" charset="0"/>
              </a:rPr>
              <a:t>19</a:t>
            </a:r>
            <a:r>
              <a:rPr lang="pt-BR" altLang="ko-KR" b="0" dirty="0" smtClean="0">
                <a:solidFill>
                  <a:srgbClr val="B42419"/>
                </a:solidFill>
                <a:latin typeface="Menlo-Regular" charset="0"/>
              </a:rPr>
              <a:t>]: </a:t>
            </a:r>
            <a:endParaRPr lang="pt-BR" altLang="ko-KR" b="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latin typeface="Menlo-Regular" charset="0"/>
              </a:rPr>
              <a:t>{'a': 'Mozilla/5.0 (Windows NT 6.1; WOW64) </a:t>
            </a:r>
            <a:r>
              <a:rPr lang="en-US" altLang="ko-KR" b="0" dirty="0" err="1" smtClean="0">
                <a:solidFill>
                  <a:srgbClr val="000000"/>
                </a:solidFill>
                <a:latin typeface="Menlo-Regular" charset="0"/>
              </a:rPr>
              <a:t>AppleWebKit</a:t>
            </a:r>
            <a:r>
              <a:rPr lang="en-US" altLang="ko-KR" b="0" dirty="0" smtClean="0">
                <a:solidFill>
                  <a:srgbClr val="000000"/>
                </a:solidFill>
                <a:latin typeface="Menlo-Regular" charset="0"/>
              </a:rPr>
              <a:t>/535.11 (KHTML, like Gecko) Chrome/17.0.963.78 Safari/535.11',</a:t>
            </a:r>
          </a:p>
          <a:p>
            <a:r>
              <a:rPr lang="it-IT" altLang="ko-KR" b="0" dirty="0" smtClean="0">
                <a:solidFill>
                  <a:srgbClr val="000000"/>
                </a:solidFill>
                <a:latin typeface="Menlo-Regular" charset="0"/>
              </a:rPr>
              <a:t> 'al': '</a:t>
            </a:r>
            <a:r>
              <a:rPr lang="it-IT" altLang="ko-KR" b="0" dirty="0" err="1" smtClean="0">
                <a:solidFill>
                  <a:srgbClr val="000000"/>
                </a:solidFill>
                <a:latin typeface="Menlo-Regular" charset="0"/>
              </a:rPr>
              <a:t>en-US,en;q</a:t>
            </a:r>
            <a:r>
              <a:rPr lang="it-IT" altLang="ko-KR" b="0" dirty="0" smtClean="0">
                <a:solidFill>
                  <a:srgbClr val="000000"/>
                </a:solidFill>
                <a:latin typeface="Menlo-Regular" charset="0"/>
              </a:rPr>
              <a:t>=0.8',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'c': 'US',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nl-NL" altLang="ko-KR" b="0" dirty="0" err="1" smtClean="0">
                <a:solidFill>
                  <a:srgbClr val="000000"/>
                </a:solidFill>
                <a:latin typeface="Menlo-Regular" charset="0"/>
              </a:rPr>
              <a:t>cy</a:t>
            </a:r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': '</a:t>
            </a:r>
            <a:r>
              <a:rPr lang="nl-NL" altLang="ko-KR" b="0" dirty="0" err="1" smtClean="0">
                <a:solidFill>
                  <a:srgbClr val="000000"/>
                </a:solidFill>
                <a:latin typeface="Menlo-Regular" charset="0"/>
              </a:rPr>
              <a:t>Danvers</a:t>
            </a:r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'g': 'A6qOVH',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'gr': 'MA',</a:t>
            </a:r>
          </a:p>
          <a:p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 'h': '</a:t>
            </a:r>
            <a:r>
              <a:rPr lang="nl-NL" altLang="ko-KR" b="0" dirty="0" err="1" smtClean="0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nl-NL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hc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': 1331822918,</a:t>
            </a:r>
          </a:p>
          <a:p>
            <a:r>
              <a:rPr lang="hr-H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hr-HR" altLang="ko-KR" b="0" dirty="0" err="1" smtClean="0">
                <a:solidFill>
                  <a:srgbClr val="000000"/>
                </a:solidFill>
                <a:latin typeface="Menlo-Regular" charset="0"/>
              </a:rPr>
              <a:t>hh</a:t>
            </a:r>
            <a:r>
              <a:rPr lang="hr-HR" altLang="ko-KR" b="0" dirty="0" smtClean="0">
                <a:solidFill>
                  <a:srgbClr val="000000"/>
                </a:solidFill>
                <a:latin typeface="Menlo-Regular" charset="0"/>
              </a:rPr>
              <a:t>': '1.usa.gov',</a:t>
            </a:r>
          </a:p>
          <a:p>
            <a:r>
              <a:rPr lang="it-IT" altLang="ko-KR" b="0" dirty="0" smtClean="0">
                <a:solidFill>
                  <a:srgbClr val="000000"/>
                </a:solidFill>
                <a:latin typeface="Menlo-Regular" charset="0"/>
              </a:rPr>
              <a:t> 'l': '</a:t>
            </a:r>
            <a:r>
              <a:rPr lang="it-IT" altLang="ko-KR" b="0" dirty="0" err="1" smtClean="0">
                <a:solidFill>
                  <a:srgbClr val="000000"/>
                </a:solidFill>
                <a:latin typeface="Menlo-Regular" charset="0"/>
              </a:rPr>
              <a:t>orofrog</a:t>
            </a:r>
            <a:r>
              <a:rPr lang="it-IT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latin typeface="Menlo-Regular" charset="0"/>
              </a:rPr>
              <a:t> 'll': [42.576698, -70.954903],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nk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': 1,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'r': 'http://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www.facebook.com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/l/7AQEFzjSi/1.usa.gov/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't': 1331923247,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': '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'u': 'http://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www.ncbi.nlm.nih.gov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tr-TR" altLang="ko-KR" b="0" dirty="0" err="1" smtClean="0">
                <a:solidFill>
                  <a:srgbClr val="000000"/>
                </a:solidFill>
                <a:latin typeface="Menlo-Regular" charset="0"/>
              </a:rPr>
              <a:t>pubmed</a:t>
            </a:r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/22415991'}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30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565" y="479817"/>
            <a:ext cx="107872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[rec[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for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 </a:t>
            </a:r>
            <a:r>
              <a:rPr lang="en-US" altLang="ko-KR" sz="3200" b="1" i="0" dirty="0" smtClean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records]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[rec[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for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 </a:t>
            </a:r>
            <a:r>
              <a:rPr lang="en-US" altLang="ko-KR" sz="3200" b="1" i="0" dirty="0" smtClean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records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if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smtClean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rec]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endParaRPr lang="en-US" altLang="ko-KR" sz="3200" b="1" dirty="0">
              <a:solidFill>
                <a:srgbClr val="008000"/>
              </a:solidFill>
              <a:latin typeface="Helvetica Neue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8626" y="272073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 smtClean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 smtClean="0">
                <a:solidFill>
                  <a:srgbClr val="B42419"/>
                </a:solidFill>
                <a:latin typeface="Menlo-Bold" charset="0"/>
              </a:rPr>
              <a:t>22</a:t>
            </a:r>
            <a:r>
              <a:rPr lang="pt-BR" altLang="ko-KR" b="0" dirty="0" smtClean="0">
                <a:solidFill>
                  <a:srgbClr val="B42419"/>
                </a:solidFill>
                <a:latin typeface="Menlo-Regular" charset="0"/>
              </a:rPr>
              <a:t>]: </a:t>
            </a:r>
            <a:endParaRPr lang="pt-BR" altLang="ko-KR" b="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['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/Denver',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Europe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 smtClean="0">
                <a:solidFill>
                  <a:srgbClr val="000000"/>
                </a:solidFill>
                <a:latin typeface="Menlo-Regular" charset="0"/>
              </a:rPr>
              <a:t>Warsaw</a:t>
            </a:r>
            <a:r>
              <a:rPr lang="pt-BR" altLang="ko-KR" b="0" dirty="0" smtClean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'',</a:t>
            </a:r>
          </a:p>
          <a:p>
            <a:r>
              <a:rPr lang="tr-TR" altLang="ko-KR" b="0" dirty="0" smtClean="0">
                <a:solidFill>
                  <a:srgbClr val="000000"/>
                </a:solidFill>
                <a:latin typeface="Menlo-Regular" charset="0"/>
              </a:rPr>
              <a:t> '']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5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74" y="515683"/>
            <a:ext cx="1003189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err="1" smtClean="0">
                <a:solidFill>
                  <a:srgbClr val="008000"/>
                </a:solidFill>
                <a:effectLst/>
              </a:rPr>
              <a:t>def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solidFill>
                  <a:srgbClr val="0000FF"/>
                </a:solidFill>
                <a:effectLst/>
              </a:rPr>
              <a:t>get_counts</a:t>
            </a:r>
            <a:r>
              <a:rPr lang="en-US" altLang="ko-KR" sz="3200" dirty="0" smtClean="0">
                <a:effectLst/>
              </a:rPr>
              <a:t>(sequence):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counts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{ }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x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sequence: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	if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x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counts: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		counts[x]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+=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	else</a:t>
            </a:r>
            <a:r>
              <a:rPr lang="en-US" altLang="ko-KR" sz="3200" dirty="0" smtClean="0">
                <a:effectLst/>
              </a:rPr>
              <a:t>:</a:t>
            </a:r>
            <a:r>
              <a:rPr lang="en-US" altLang="ko-KR" sz="3200" dirty="0" smtClean="0"/>
              <a:t> </a:t>
            </a:r>
            <a:endParaRPr lang="en-US" altLang="ko-KR" sz="3200" dirty="0" smtClean="0"/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		</a:t>
            </a:r>
            <a:r>
              <a:rPr lang="en-US" altLang="ko-KR" sz="3200" dirty="0" smtClean="0">
                <a:effectLst/>
              </a:rPr>
              <a:t>counts[x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return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counts</a:t>
            </a:r>
          </a:p>
          <a:p>
            <a:endParaRPr lang="en-US" altLang="ko-KR" sz="3200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counts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get_counts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counts[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'America/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New_York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 smtClean="0">
                <a:solidFill>
                  <a:srgbClr val="008000"/>
                </a:solidFill>
                <a:effectLst/>
                <a:latin typeface="Helvetica Neue" charset="0"/>
              </a:rPr>
              <a:t>len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721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0087" y="477223"/>
            <a:ext cx="97933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from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smtClean="0">
                <a:solidFill>
                  <a:srgbClr val="0000FF"/>
                </a:solidFill>
                <a:effectLst/>
                <a:latin typeface="Helvetica Neue" charset="0"/>
              </a:rPr>
              <a:t>collections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import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Counter </a:t>
            </a: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counts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Counter(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counts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most_common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0087" y="263394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[('America/</a:t>
            </a:r>
            <a:r>
              <a:rPr lang="nl-NL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', 1251),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('', 521),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('America/Chicago', 400),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('America/</a:t>
            </a:r>
            <a:r>
              <a:rPr lang="nl-NL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', 382),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('America/Denver', 191),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('Europe/London', 74),</a:t>
            </a:r>
          </a:p>
          <a:p>
            <a:r>
              <a:rPr lang="es-ES_tradnl" altLang="ko-KR" dirty="0" smtClean="0">
                <a:solidFill>
                  <a:srgbClr val="000000"/>
                </a:solidFill>
                <a:latin typeface="Menlo-Regular" charset="0"/>
              </a:rPr>
              <a:t> ('Asia/</a:t>
            </a:r>
            <a:r>
              <a:rPr lang="es-ES_tradnl" altLang="ko-KR" dirty="0" err="1" smtClean="0">
                <a:solidFill>
                  <a:srgbClr val="000000"/>
                </a:solidFill>
                <a:latin typeface="Menlo-Regular" charset="0"/>
              </a:rPr>
              <a:t>Tokyo</a:t>
            </a:r>
            <a:r>
              <a:rPr lang="es-ES_tradnl" altLang="ko-KR" dirty="0" smtClean="0">
                <a:solidFill>
                  <a:srgbClr val="000000"/>
                </a:solidFill>
                <a:latin typeface="Menlo-Regular" charset="0"/>
              </a:rPr>
              <a:t>', 37),</a:t>
            </a:r>
          </a:p>
          <a:p>
            <a:r>
              <a:rPr lang="es-ES_tradnl" altLang="ko-KR" dirty="0" smtClean="0">
                <a:solidFill>
                  <a:srgbClr val="000000"/>
                </a:solidFill>
                <a:latin typeface="Menlo-Regular" charset="0"/>
              </a:rPr>
              <a:t> ('</a:t>
            </a:r>
            <a:r>
              <a:rPr lang="es-ES_tradnl" altLang="ko-KR" dirty="0" err="1" smtClean="0">
                <a:solidFill>
                  <a:srgbClr val="000000"/>
                </a:solidFill>
                <a:latin typeface="Menlo-Regular" charset="0"/>
              </a:rPr>
              <a:t>Pacific</a:t>
            </a:r>
            <a:r>
              <a:rPr lang="es-ES_tradnl" altLang="ko-KR" dirty="0" smtClean="0">
                <a:solidFill>
                  <a:srgbClr val="000000"/>
                </a:solidFill>
                <a:latin typeface="Menlo-Regular" charset="0"/>
              </a:rPr>
              <a:t>/Honolulu', 36),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('Europe/Madrid', 35),</a:t>
            </a:r>
          </a:p>
          <a:p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 ('America/</a:t>
            </a:r>
            <a:r>
              <a:rPr lang="nl-NL" altLang="ko-KR" dirty="0" err="1" smtClean="0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nl-NL" altLang="ko-KR" dirty="0" smtClean="0">
                <a:solidFill>
                  <a:srgbClr val="000000"/>
                </a:solidFill>
                <a:latin typeface="Menlo-Regular" charset="0"/>
              </a:rPr>
              <a:t>', 33)]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9722" y="2570922"/>
            <a:ext cx="2520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smtClean="0"/>
              <a:t>Pandas</a:t>
            </a:r>
            <a:endParaRPr kumimoji="1"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4399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0" y="489179"/>
            <a:ext cx="11277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json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path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'ch02/usagov_bitly_data2012-03-16-1331923249.txt'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lines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open</a:t>
            </a:r>
            <a:r>
              <a:rPr lang="en-US" altLang="ko-KR" sz="3200" dirty="0" smtClean="0">
                <a:effectLst/>
              </a:rPr>
              <a:t>(path)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readlines</a:t>
            </a:r>
            <a:r>
              <a:rPr lang="en-US" altLang="ko-KR" sz="3200" dirty="0" smtClean="0">
                <a:effectLst/>
              </a:rPr>
              <a:t>()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records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err="1" smtClean="0">
                <a:effectLst/>
              </a:rPr>
              <a:t>json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loads</a:t>
            </a:r>
            <a:r>
              <a:rPr lang="en-US" altLang="ko-KR" sz="3200" dirty="0" smtClean="0">
                <a:effectLst/>
              </a:rPr>
              <a:t>(line)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line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lines]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490330" y="2867296"/>
            <a:ext cx="10363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from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DataFrame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Series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as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pd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frame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DataFrame</a:t>
            </a:r>
            <a:r>
              <a:rPr lang="en-US" altLang="ko-KR" sz="3200" dirty="0" smtClean="0">
                <a:effectLst/>
              </a:rPr>
              <a:t>(records)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frame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48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관련 자료 다운로드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94171" y="1839604"/>
            <a:ext cx="106596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/>
              <a:t>cd Documents</a:t>
            </a:r>
          </a:p>
          <a:p>
            <a:r>
              <a:rPr lang="en-US" altLang="ko-KR" sz="4000" b="1" dirty="0" err="1" smtClean="0"/>
              <a:t>mkdir</a:t>
            </a:r>
            <a:r>
              <a:rPr lang="en-US" altLang="ko-KR" sz="4000" b="1" dirty="0" smtClean="0"/>
              <a:t> </a:t>
            </a:r>
            <a:r>
              <a:rPr lang="en-US" altLang="ko-KR" sz="4000" b="1" dirty="0" err="1" smtClean="0"/>
              <a:t>github</a:t>
            </a:r>
            <a:endParaRPr lang="en-US" altLang="ko-KR" sz="4000" b="1" dirty="0" smtClean="0"/>
          </a:p>
          <a:p>
            <a:r>
              <a:rPr lang="en-US" altLang="ko-KR" sz="4000" b="1" dirty="0" smtClean="0"/>
              <a:t>cd </a:t>
            </a:r>
            <a:r>
              <a:rPr lang="en-US" altLang="ko-KR" sz="4000" b="1" dirty="0" err="1" smtClean="0"/>
              <a:t>github</a:t>
            </a:r>
            <a:endParaRPr lang="en-US" altLang="ko-KR" sz="4000" b="1" dirty="0" smtClean="0"/>
          </a:p>
          <a:p>
            <a:endParaRPr lang="en-US" altLang="ko-KR" sz="4000" b="1" dirty="0"/>
          </a:p>
          <a:p>
            <a:r>
              <a:rPr lang="en-US" altLang="ko-KR" sz="4000" b="1" dirty="0" err="1" smtClean="0"/>
              <a:t>git</a:t>
            </a:r>
            <a:r>
              <a:rPr lang="en-US" altLang="ko-KR" sz="4000" b="1" dirty="0" smtClean="0"/>
              <a:t> clone </a:t>
            </a:r>
            <a:r>
              <a:rPr lang="ko-KR" altLang="en-US" sz="4000" b="1" dirty="0" smtClean="0"/>
              <a:t>https://github.com/KoreaEva</a:t>
            </a:r>
            <a:endParaRPr lang="en-US" altLang="ko-KR" sz="4000" b="1" dirty="0" smtClean="0"/>
          </a:p>
          <a:p>
            <a:r>
              <a:rPr lang="en-US" altLang="ko-KR" sz="4000" b="1" dirty="0" smtClean="0"/>
              <a:t>							</a:t>
            </a:r>
            <a:r>
              <a:rPr lang="ko-KR" altLang="en-US" sz="4000" b="1" dirty="0" smtClean="0"/>
              <a:t>/Python.git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3989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809" y="273190"/>
            <a:ext cx="128413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3544      America/Chicago  https://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www.nysdot.gov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rexdesign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/design/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commun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3545      America/Chicago  https://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www.nysdot.gov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rexdesign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/design/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commun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3546  America/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healthypeople.gov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/2020/connect/webinars...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3547     America/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www.epa.gov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otaq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regs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/fuels/additive/e1...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3548      America/Chicago  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www.fda.gov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/Safety/Recalls/ucm296326.htm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3549     Europe/Stockholm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www.nasa.gov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mission_pages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/WISE/main/in...  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3550     America/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www.nlm.nih.gov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medlineplus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/news/</a:t>
            </a:r>
            <a:r>
              <a:rPr lang="en-US" altLang="ko-KR" dirty="0" err="1" smtClean="0">
                <a:solidFill>
                  <a:srgbClr val="000000"/>
                </a:solidFill>
                <a:latin typeface="Menlo-Regular" charset="0"/>
              </a:rPr>
              <a:t>fullst</a:t>
            </a:r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3551                     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www.nasa.gov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mission_pages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nustar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main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3552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/Chicago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travel.state.gov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passport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/passport_5535...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3553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www.shrewsbury-ma.gov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egov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gallery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/1341...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3554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www.shrewsbury-ma.gov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egov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gallery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/1341...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3555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www.fda.gov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AdvisoryCommittees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/Committe...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3556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/Chicago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www.okc.gov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PublicNotificationSystem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/Fo...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3557 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/Denver      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www.monroecounty.gov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etc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/911/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rss.php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3558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      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www.ahrq.gov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qual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qitoolkit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  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3559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herndon-va.gov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/Content/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public_safety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Pu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[3560 rows x 18 columns]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6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816" y="369909"/>
            <a:ext cx="97933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frame[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frame[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value_counts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  <a:endParaRPr lang="en-US" altLang="ko-KR" sz="3200" b="0" i="0" dirty="0" smtClean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2609" y="209787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1251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                521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/Chicago         400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382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/Denver          191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Europe/London            74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Asia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/Tokyo               37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Pacific/Honolulu         36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Europe/Madrid            35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33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213316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4" y="475926"/>
            <a:ext cx="104294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 smtClean="0">
                <a:effectLst/>
              </a:rPr>
              <a:t>clean_tz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frame[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tz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fillna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'Missing'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clean_tz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err="1" smtClean="0">
                <a:effectLst/>
              </a:rPr>
              <a:t>clean_tz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''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'Unknown'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tz_counts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clean_tz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value_counts</a:t>
            </a:r>
            <a:r>
              <a:rPr lang="en-US" altLang="ko-KR" sz="3200" dirty="0" smtClean="0">
                <a:effectLst/>
              </a:rPr>
              <a:t>()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tz_counts</a:t>
            </a:r>
            <a:r>
              <a:rPr lang="en-US" altLang="ko-KR" sz="3200" dirty="0" smtClean="0">
                <a:effectLst/>
              </a:rPr>
              <a:t>[: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</a:t>
            </a:r>
            <a:r>
              <a:rPr lang="en-US" altLang="ko-KR" sz="3200" dirty="0" smtClean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516834" y="298577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1251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Unknown                 521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/Chicago         400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382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/Denver          191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Missing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         120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Europe/London            74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Asia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/Tokyo               37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Pacific/Honolulu         36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Europe/Madrid            35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193013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2172805"/>
            <a:ext cx="10058400" cy="54041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61" y="396413"/>
            <a:ext cx="96078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import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matplotlib.pyplot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as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endParaRPr lang="en-US" altLang="ko-KR" sz="3200" b="0" i="0" dirty="0" smtClean="0">
              <a:solidFill>
                <a:srgbClr val="333333"/>
              </a:solidFill>
              <a:effectLst/>
              <a:latin typeface="Helvetica Neue" charset="0"/>
            </a:endParaRPr>
          </a:p>
          <a:p>
            <a:endParaRPr lang="en-US" altLang="ko-KR" sz="3200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figsize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4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plot(kind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9513" y="808383"/>
            <a:ext cx="154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frame[’a’][1]</a:t>
            </a:r>
          </a:p>
          <a:p>
            <a:r>
              <a:rPr kumimoji="1" lang="en-US" altLang="ko-KR" dirty="0" smtClean="0"/>
              <a:t>frame[‘a’][50]</a:t>
            </a:r>
          </a:p>
          <a:p>
            <a:r>
              <a:rPr kumimoji="1" lang="en-US" altLang="ko-KR" dirty="0" smtClean="0"/>
              <a:t>frame[‘a’][51]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658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321" y="455400"/>
            <a:ext cx="109197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results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Series([</a:t>
            </a:r>
            <a:r>
              <a:rPr lang="en-US" altLang="ko-KR" sz="3200" dirty="0" err="1" smtClean="0">
                <a:effectLst/>
              </a:rPr>
              <a:t>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split</a:t>
            </a:r>
            <a:r>
              <a:rPr lang="en-US" altLang="ko-KR" sz="3200" dirty="0" smtClean="0">
                <a:effectLst/>
              </a:rPr>
              <a:t>()[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x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frame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a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dropna</a:t>
            </a:r>
            <a:r>
              <a:rPr lang="en-US" altLang="ko-KR" sz="3200" dirty="0" smtClean="0">
                <a:effectLst/>
              </a:rPr>
              <a:t>()])</a:t>
            </a:r>
          </a:p>
          <a:p>
            <a:r>
              <a:rPr lang="en-US" altLang="ko-KR" sz="3200" dirty="0" smtClean="0">
                <a:effectLst/>
              </a:rPr>
              <a:t>results[: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5</a:t>
            </a:r>
            <a:r>
              <a:rPr lang="en-US" altLang="ko-KR" sz="3200" dirty="0" smtClean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887895" y="204825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0               Mozilla/5.0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GoogleMaps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RochesterNY</a:t>
            </a:r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2               Mozilla/4.0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               Mozilla/5.0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4               Mozilla/5.0</a:t>
            </a:r>
          </a:p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object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39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8784" y="210092"/>
            <a:ext cx="127088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results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value_counts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8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frame[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frame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notnull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()]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where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'a'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str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contains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'Windows'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), 		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'Windows'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'Not Windows'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5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endParaRPr lang="en-US" altLang="ko-KR" sz="3200" b="0" i="0" dirty="0" smtClean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by_tz_os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groupby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([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by_tz_os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size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unstack()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fillna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1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3095" y="38964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indexer 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sum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argsort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indexer[: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take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(indexer)[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-10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:]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(kind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stacked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008000"/>
                </a:solidFill>
                <a:effectLst/>
                <a:latin typeface="Helvetica Neue" charset="0"/>
              </a:rPr>
              <a:t>True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pPr algn="r"/>
            <a:r>
              <a:rPr lang="en-US" altLang="ko-KR" b="0" i="0" dirty="0" smtClean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normed_subset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div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sum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), axis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=0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normed_subset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(kind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stacked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 smtClean="0">
                <a:solidFill>
                  <a:srgbClr val="008000"/>
                </a:solidFill>
                <a:effectLst/>
                <a:latin typeface="Helvetica Neue" charset="0"/>
              </a:rPr>
              <a:t>True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5131" y="1284309"/>
            <a:ext cx="105619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as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pd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names1880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pd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read_csv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’data/names/yob1880.txt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					</a:t>
            </a:r>
            <a:r>
              <a:rPr lang="en-US" altLang="ko-KR" sz="3200" dirty="0" smtClean="0">
                <a:effectLst/>
              </a:rPr>
              <a:t>names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'name'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 smtClean="0">
                <a:effectLst/>
              </a:rPr>
              <a:t>])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names1880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795131" y="45669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sz="3200" b="1" dirty="0" smtClean="0">
                <a:solidFill>
                  <a:srgbClr val="000000"/>
                </a:solidFill>
                <a:effectLst/>
                <a:latin typeface="inherit" charset="0"/>
              </a:rPr>
              <a:t>US Baby </a:t>
            </a:r>
            <a:r>
              <a:rPr lang="de-DE" altLang="ko-KR" sz="3200" b="1" dirty="0" err="1" smtClean="0">
                <a:solidFill>
                  <a:srgbClr val="000000"/>
                </a:solidFill>
                <a:effectLst/>
                <a:latin typeface="inherit" charset="0"/>
              </a:rPr>
              <a:t>Names</a:t>
            </a:r>
            <a:r>
              <a:rPr lang="de-DE" altLang="ko-KR" sz="3200" b="1" dirty="0" smtClean="0">
                <a:solidFill>
                  <a:srgbClr val="000000"/>
                </a:solidFill>
                <a:effectLst/>
                <a:latin typeface="inherit" charset="0"/>
              </a:rPr>
              <a:t> 1880-2010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95131" y="358924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1986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Theadore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1987  Theophile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1988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Tilmon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1989      Tommy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1990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Unknown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1991 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Vann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1992        Wes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1993    Winston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1994       Wood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1995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Woodie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1996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Worthy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1997     Wright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1998       York   M       5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1999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Zachariah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[2000 rows x 3 columns]</a:t>
            </a:r>
          </a:p>
        </p:txBody>
      </p:sp>
    </p:spTree>
    <p:extLst>
      <p:ext uri="{BB962C8B-B14F-4D97-AF65-F5344CB8AC3E}">
        <p14:creationId xmlns:p14="http://schemas.microsoft.com/office/powerpoint/2010/main" val="19297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7912" y="368613"/>
            <a:ext cx="7234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smtClean="0">
                <a:effectLst/>
              </a:rPr>
              <a:t>names1880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smtClean="0">
                <a:effectLst/>
              </a:rPr>
              <a:t>groupby(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births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sum</a:t>
            </a:r>
            <a:r>
              <a:rPr lang="en-US" altLang="ko-KR" sz="3200" dirty="0" smtClean="0">
                <a:effectLst/>
              </a:rPr>
              <a:t>()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577912" y="16023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F     90993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M    110493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births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: int64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00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069" y="266487"/>
            <a:ext cx="1078726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years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1880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2011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pieces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[ ]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columns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'name'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/>
              <a:t> </a:t>
            </a:r>
          </a:p>
          <a:p>
            <a:endParaRPr lang="en-US" altLang="ko-KR" sz="3200" b="1" dirty="0" smtClean="0">
              <a:solidFill>
                <a:srgbClr val="008000"/>
              </a:solidFill>
              <a:effectLst/>
            </a:endParaRPr>
          </a:p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year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years: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path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’data/names/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yob</a:t>
            </a:r>
            <a:r>
              <a:rPr lang="en-US" altLang="ko-KR" sz="3200" b="1" dirty="0" err="1" smtClean="0">
                <a:solidFill>
                  <a:srgbClr val="BB6688"/>
                </a:solidFill>
                <a:effectLst/>
              </a:rPr>
              <a:t>%d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.txt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%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year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frame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pd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read_csv</a:t>
            </a:r>
            <a:r>
              <a:rPr lang="en-US" altLang="ko-KR" sz="3200" dirty="0" smtClean="0">
                <a:effectLst/>
              </a:rPr>
              <a:t>(path,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names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columns)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frame[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'year'</a:t>
            </a:r>
            <a:r>
              <a:rPr lang="en-US" altLang="ko-KR" sz="3200" dirty="0" smtClean="0">
                <a:effectLst/>
              </a:rPr>
              <a:t>]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year</a:t>
            </a:r>
            <a:r>
              <a:rPr lang="en-US" altLang="ko-KR" sz="3200" dirty="0" smtClean="0"/>
              <a:t> </a:t>
            </a:r>
            <a:endParaRPr lang="en-US" altLang="ko-KR" sz="3200" dirty="0" smtClean="0"/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err="1" smtClean="0">
                <a:effectLst/>
              </a:rPr>
              <a:t>pieces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append</a:t>
            </a:r>
            <a:r>
              <a:rPr lang="en-US" altLang="ko-KR" sz="3200" dirty="0" smtClean="0">
                <a:effectLst/>
              </a:rPr>
              <a:t>(frame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i="1" dirty="0">
                <a:solidFill>
                  <a:srgbClr val="408080"/>
                </a:solidFill>
                <a:effectLst/>
              </a:rPr>
              <a:t>	</a:t>
            </a:r>
            <a:r>
              <a:rPr lang="en-US" altLang="ko-KR" sz="3200" dirty="0">
                <a:effectLst/>
              </a:rPr>
              <a:t>	</a:t>
            </a:r>
            <a:endParaRPr lang="en-US" altLang="ko-KR" sz="3200" dirty="0" smtClean="0">
              <a:effectLst/>
            </a:endParaRPr>
          </a:p>
          <a:p>
            <a:r>
              <a:rPr lang="en-US" altLang="ko-KR" sz="3200" dirty="0"/>
              <a:t>	</a:t>
            </a:r>
            <a:r>
              <a:rPr lang="en-US" altLang="ko-KR" sz="3200" dirty="0" smtClean="0">
                <a:effectLst/>
              </a:rPr>
              <a:t>names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pd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concat</a:t>
            </a:r>
            <a:r>
              <a:rPr lang="en-US" altLang="ko-KR" sz="3200" dirty="0" smtClean="0">
                <a:effectLst/>
              </a:rPr>
              <a:t>(pieces,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ignore_index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63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835"/>
            <a:ext cx="8277934" cy="426858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 smtClean="0"/>
              <a:t>개발 패러다임의 변화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04" y="1497496"/>
            <a:ext cx="6081643" cy="45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97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99931" y="70042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33828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Zyeire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33829    Zygmunt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33830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Zykerion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33831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Zylar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33832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Zylin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33833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Zymaire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33834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Zyonne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33835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Zyquarius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33836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Zyran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33837      </a:t>
            </a:r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Zzyzx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endParaRPr lang="de-DE" altLang="ko-KR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[33838 rows x 4 columns]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206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428896"/>
            <a:ext cx="107872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 smtClean="0">
                <a:effectLst/>
              </a:rPr>
              <a:t>total_births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names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pivot_table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index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'year'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					</a:t>
            </a:r>
            <a:r>
              <a:rPr lang="en-US" altLang="ko-KR" sz="3200" dirty="0" smtClean="0">
                <a:effectLst/>
              </a:rPr>
              <a:t>columns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aggfunc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sum</a:t>
            </a:r>
            <a:r>
              <a:rPr lang="en-US" altLang="ko-KR" sz="3200" dirty="0" smtClean="0">
                <a:effectLst/>
              </a:rPr>
              <a:t>)</a:t>
            </a:r>
          </a:p>
          <a:p>
            <a:endParaRPr lang="en-US" altLang="ko-KR" sz="3200" dirty="0"/>
          </a:p>
          <a:p>
            <a:r>
              <a:rPr lang="en-US" altLang="ko-KR" sz="3200" dirty="0" err="1" smtClean="0">
                <a:effectLst/>
              </a:rPr>
              <a:t>total_births</a:t>
            </a:r>
            <a:r>
              <a:rPr lang="en-US" altLang="ko-KR" sz="3200" dirty="0" err="1"/>
              <a:t>.</a:t>
            </a:r>
            <a:r>
              <a:rPr lang="en-US" altLang="ko-KR" sz="3200" dirty="0" err="1" smtClean="0">
                <a:effectLst/>
              </a:rPr>
              <a:t>tail</a:t>
            </a:r>
            <a:r>
              <a:rPr lang="en-US" altLang="ko-KR" sz="3200" dirty="0" smtClean="0">
                <a:effectLst/>
              </a:rPr>
              <a:t>()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609600" y="30468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 smtClean="0">
                <a:solidFill>
                  <a:srgbClr val="000000"/>
                </a:solidFill>
                <a:latin typeface="Menlo-Regular" charset="0"/>
              </a:rPr>
              <a:t>sex</a:t>
            </a:r>
            <a:r>
              <a:rPr lang="de-DE" altLang="ko-KR" dirty="0" smtClean="0">
                <a:solidFill>
                  <a:srgbClr val="000000"/>
                </a:solidFill>
                <a:latin typeface="Menlo-Regular" charset="0"/>
              </a:rPr>
              <a:t>         F        M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enlo-Regular" charset="0"/>
              </a:rPr>
              <a:t>year                  </a:t>
            </a:r>
          </a:p>
          <a:p>
            <a:r>
              <a:rPr lang="is-IS" altLang="ko-KR" dirty="0" smtClean="0">
                <a:solidFill>
                  <a:srgbClr val="000000"/>
                </a:solidFill>
                <a:latin typeface="Menlo-Regular" charset="0"/>
              </a:rPr>
              <a:t>2010  1759010  1898382</a:t>
            </a:r>
          </a:p>
        </p:txBody>
      </p:sp>
    </p:spTree>
    <p:extLst>
      <p:ext uri="{BB962C8B-B14F-4D97-AF65-F5344CB8AC3E}">
        <p14:creationId xmlns:p14="http://schemas.microsoft.com/office/powerpoint/2010/main" val="1225016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2493" y="474629"/>
            <a:ext cx="9685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 smtClean="0">
                <a:effectLst/>
              </a:rPr>
              <a:t>total_births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(title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'Total births by sex and year'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2104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39355" y="2952786"/>
            <a:ext cx="63694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i="0" smtClean="0">
                <a:solidFill>
                  <a:srgbClr val="000000"/>
                </a:solidFill>
                <a:effectLst/>
                <a:latin typeface="Helvetica Neue" charset="0"/>
              </a:rPr>
              <a:t>Plotting and Visualization</a:t>
            </a:r>
            <a:endParaRPr lang="en-US" altLang="ko-KR" sz="4000" b="1" i="0">
              <a:solidFill>
                <a:srgbClr val="000000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927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0" y="40368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import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err="1" smtClean="0">
                <a:solidFill>
                  <a:srgbClr val="0000FF"/>
                </a:solidFill>
                <a:effectLst/>
                <a:latin typeface="Helvetica Neue" charset="0"/>
              </a:rPr>
              <a:t>matplotlib.pyplot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smtClean="0">
                <a:solidFill>
                  <a:srgbClr val="008000"/>
                </a:solidFill>
                <a:effectLst/>
                <a:latin typeface="Helvetica Neue" charset="0"/>
              </a:rPr>
              <a:t>as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err="1" smtClean="0">
                <a:solidFill>
                  <a:srgbClr val="0000FF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fig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77" y="1270991"/>
            <a:ext cx="6463739" cy="55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1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1" y="33274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altLang="ko-KR" sz="3200" dirty="0" smtClean="0">
                <a:effectLst/>
              </a:rPr>
              <a:t>ax1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 smtClean="0">
                <a:effectLst/>
              </a:rPr>
              <a:t> fig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 smtClean="0">
                <a:effectLst/>
              </a:rPr>
              <a:t>add_subplot(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is-IS" altLang="ko-KR" sz="3200" dirty="0" smtClean="0">
                <a:effectLst/>
              </a:rPr>
              <a:t>) </a:t>
            </a:r>
          </a:p>
          <a:p>
            <a:r>
              <a:rPr lang="is-IS" altLang="ko-KR" sz="3200" dirty="0" smtClean="0">
                <a:effectLst/>
              </a:rPr>
              <a:t>ax2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 smtClean="0">
                <a:effectLst/>
              </a:rPr>
              <a:t> fig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 smtClean="0">
                <a:effectLst/>
              </a:rPr>
              <a:t>add_subplot(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) </a:t>
            </a:r>
          </a:p>
          <a:p>
            <a:r>
              <a:rPr lang="is-IS" altLang="ko-KR" sz="3200" dirty="0" smtClean="0">
                <a:effectLst/>
              </a:rPr>
              <a:t>ax3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 smtClean="0">
                <a:effectLst/>
              </a:rPr>
              <a:t> fig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 smtClean="0">
                <a:effectLst/>
              </a:rPr>
              <a:t>add_subplot(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 smtClean="0">
                <a:effectLst/>
              </a:rPr>
              <a:t>, </a:t>
            </a:r>
            <a:r>
              <a:rPr lang="is-IS" altLang="ko-KR" sz="3200" dirty="0" smtClean="0">
                <a:solidFill>
                  <a:srgbClr val="666666"/>
                </a:solidFill>
                <a:effectLst/>
              </a:rPr>
              <a:t>3</a:t>
            </a:r>
            <a:r>
              <a:rPr lang="is-IS" altLang="ko-KR" sz="3200" dirty="0" smtClean="0">
                <a:effectLst/>
              </a:rPr>
              <a:t>)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48" y="166372"/>
            <a:ext cx="6264956" cy="54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8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7565" y="468652"/>
            <a:ext cx="86934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from</a:t>
            </a:r>
            <a:r>
              <a:rPr lang="en-US" altLang="ko-KR" sz="3200" dirty="0" smtClean="0"/>
              <a:t> </a:t>
            </a:r>
            <a:r>
              <a:rPr lang="en-US" altLang="ko-KR" sz="3200" b="1" dirty="0" err="1" smtClean="0">
                <a:solidFill>
                  <a:srgbClr val="0000FF"/>
                </a:solidFill>
                <a:effectLst/>
              </a:rPr>
              <a:t>numpy.random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50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" y="1545870"/>
            <a:ext cx="6264956" cy="54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91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3827" y="40966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close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'all'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fig, axes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subplots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2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3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axes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04" y="1364794"/>
            <a:ext cx="6394020" cy="54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9871"/>
            <a:ext cx="12125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mtClean="0">
                <a:effectLst/>
              </a:rPr>
              <a:t>fig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subplots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sharex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sharey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i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):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</a:t>
            </a:r>
            <a:r>
              <a:rPr lang="en-US" altLang="ko-KR" sz="3200" b="1" dirty="0" smtClean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j</a:t>
            </a:r>
            <a:r>
              <a:rPr lang="en-US" altLang="ko-KR" sz="3200" dirty="0" smtClean="0"/>
              <a:t> </a:t>
            </a:r>
            <a:r>
              <a:rPr lang="en-US" altLang="ko-KR" sz="3200" b="1" dirty="0" smtClean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):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	axes[</a:t>
            </a:r>
            <a:r>
              <a:rPr lang="en-US" altLang="ko-KR" sz="3200" dirty="0" err="1" smtClean="0">
                <a:effectLst/>
              </a:rPr>
              <a:t>i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j]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hist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500</a:t>
            </a:r>
            <a:r>
              <a:rPr lang="en-US" altLang="ko-KR" sz="3200" dirty="0" smtClean="0">
                <a:effectLst/>
              </a:rPr>
              <a:t>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bins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=50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color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alpha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=0.5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	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subplots_adjust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wspace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hspace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 smtClean="0"/>
          </a:p>
          <a:p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70" y="2915479"/>
            <a:ext cx="4331216" cy="37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322" y="356657"/>
            <a:ext cx="6957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tr-TR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tr-TR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tr-TR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30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tr-TR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(), </a:t>
            </a:r>
            <a:r>
              <a:rPr lang="tr-TR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tr-TR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ko</a:t>
            </a:r>
            <a:r>
              <a:rPr lang="tr-TR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--'</a:t>
            </a:r>
            <a:r>
              <a:rPr lang="tr-TR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tr-TR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85" y="1722782"/>
            <a:ext cx="6063705" cy="524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</a:t>
            </a:r>
            <a:r>
              <a:rPr kumimoji="1" lang="ko-KR" altLang="en-US" dirty="0" smtClean="0"/>
              <a:t>을 쓰는 이유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smtClean="0"/>
              <a:t>개발 생산성이 높다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smtClean="0"/>
              <a:t>C, C++, </a:t>
            </a:r>
            <a:r>
              <a:rPr kumimoji="1" lang="ko-KR" altLang="en-US" dirty="0" smtClean="0"/>
              <a:t>포트란등과 통합이 쉽다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smtClean="0"/>
              <a:t>용도가 다양하다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(Web, Device, Service, Data Analysis</a:t>
            </a:r>
            <a:r>
              <a:rPr kumimoji="1" lang="is-IS" altLang="ko-KR" dirty="0" smtClean="0"/>
              <a:t>….)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968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1060" y="462674"/>
            <a:ext cx="111980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data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30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(data,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'Default'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(data,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'k-'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drawstyle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'steps-post'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'steps-post'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legend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loc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'best'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3" y="2327537"/>
            <a:ext cx="5655354" cy="48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6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6347" y="444741"/>
            <a:ext cx="1115833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fig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figure</a:t>
            </a:r>
            <a:r>
              <a:rPr lang="en-US" altLang="ko-KR" sz="3200" dirty="0" smtClean="0">
                <a:effectLst/>
              </a:rPr>
              <a:t>();</a:t>
            </a:r>
            <a:r>
              <a:rPr lang="en-US" altLang="ko-KR" sz="3200" dirty="0" smtClean="0"/>
              <a:t> </a:t>
            </a:r>
          </a:p>
          <a:p>
            <a:endParaRPr lang="en-US" altLang="ko-KR" sz="3200" dirty="0" smtClean="0"/>
          </a:p>
          <a:p>
            <a:r>
              <a:rPr lang="en-US" altLang="ko-KR" sz="3200" dirty="0" smtClean="0">
                <a:effectLst/>
              </a:rPr>
              <a:t>ax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fig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add_subplot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ticks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set_xticks</a:t>
            </a:r>
            <a:r>
              <a:rPr lang="en-US" altLang="ko-KR" sz="3200" dirty="0" smtClean="0">
                <a:effectLst/>
              </a:rPr>
              <a:t>([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250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500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750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])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smtClean="0">
                <a:effectLst/>
              </a:rPr>
              <a:t>labels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set_xticklabels</a:t>
            </a:r>
            <a:r>
              <a:rPr lang="en-US" altLang="ko-KR" sz="3200" dirty="0" smtClean="0">
                <a:effectLst/>
              </a:rPr>
              <a:t>([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'four'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'five'</a:t>
            </a:r>
            <a:r>
              <a:rPr lang="en-US" altLang="ko-KR" sz="3200" dirty="0" smtClean="0">
                <a:effectLst/>
              </a:rPr>
              <a:t>],</a:t>
            </a:r>
            <a:r>
              <a:rPr lang="en-US" altLang="ko-KR" sz="3200" dirty="0" smtClean="0"/>
              <a:t> 							</a:t>
            </a:r>
            <a:r>
              <a:rPr lang="en-US" altLang="ko-KR" sz="3200" dirty="0" smtClean="0">
                <a:effectLst/>
              </a:rPr>
              <a:t>rotation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=30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fontsize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'small'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set_title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'My first 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matplotlib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 plot'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set_xlabel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'Stages'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8741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5" y="0"/>
            <a:ext cx="798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799" y="371205"/>
            <a:ext cx="96475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fig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figure</a:t>
            </a:r>
            <a:r>
              <a:rPr lang="en-US" altLang="ko-KR" sz="3200" dirty="0" smtClean="0">
                <a:effectLst/>
              </a:rPr>
              <a:t>();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fig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add_subplot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randn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cumsum</a:t>
            </a:r>
            <a:r>
              <a:rPr lang="en-US" altLang="ko-KR" sz="3200" dirty="0" smtClean="0">
                <a:effectLst/>
              </a:rPr>
              <a:t>(),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'k.'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label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ax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legend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loc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'best'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82" y="2560236"/>
            <a:ext cx="5002541" cy="42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81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5" y="450718"/>
            <a:ext cx="11463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fig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savefig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figpath.svg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fig</a:t>
            </a:r>
            <a:r>
              <a:rPr lang="en-US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savefig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figpath.png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dpi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=400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bbox_inches</a:t>
            </a:r>
            <a:r>
              <a:rPr lang="en-US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'tight'</a:t>
            </a:r>
            <a:r>
              <a:rPr lang="en-US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428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4" y="591812"/>
            <a:ext cx="109462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close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pl-PL" altLang="ko-KR" sz="3200" b="0" i="0" dirty="0" err="1" smtClean="0">
                <a:solidFill>
                  <a:srgbClr val="BA2121"/>
                </a:solidFill>
                <a:effectLst/>
                <a:latin typeface="Helvetica Neue" charset="0"/>
              </a:rPr>
              <a:t>all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s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Series(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random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(), index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arange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s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endParaRPr lang="pl-PL" altLang="ko-KR" sz="3200" b="0" i="0" dirty="0" smtClean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df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DataFrame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random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4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), 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columns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[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'A'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'B'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'C'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BA2121"/>
                </a:solidFill>
                <a:effectLst/>
                <a:latin typeface="Helvetica Neue" charset="0"/>
              </a:rPr>
              <a:t>'D'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], index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arange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 smtClean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df</a:t>
            </a:r>
            <a:r>
              <a:rPr lang="pl-PL" altLang="ko-KR" sz="3200" b="0" i="0" dirty="0" err="1" smtClean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 smtClean="0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pl-PL" altLang="ko-KR" sz="3200" b="0" i="0" dirty="0" smtClean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  <a:endParaRPr lang="pl-PL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60" y="3510622"/>
            <a:ext cx="4035133" cy="34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5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73" y="424215"/>
            <a:ext cx="110523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effectLst/>
              </a:rPr>
              <a:t>fig,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axes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plt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subplots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data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Series(</a:t>
            </a:r>
            <a:r>
              <a:rPr lang="en-US" altLang="ko-KR" sz="3200" dirty="0" err="1" smtClean="0">
                <a:effectLst/>
              </a:rPr>
              <a:t>np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random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rand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16</a:t>
            </a:r>
            <a:r>
              <a:rPr lang="en-US" altLang="ko-KR" sz="3200" dirty="0" smtClean="0">
                <a:effectLst/>
              </a:rPr>
              <a:t>),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index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list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abcdefghijklmnop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))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(kind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'bar'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axes[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 smtClean="0">
                <a:effectLst/>
              </a:rPr>
              <a:t>],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color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alpha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=0.7</a:t>
            </a:r>
            <a:r>
              <a:rPr lang="en-US" altLang="ko-KR" sz="3200" dirty="0" smtClean="0">
                <a:effectLst/>
              </a:rPr>
              <a:t>)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(kind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barh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axes[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 smtClean="0">
                <a:effectLst/>
              </a:rPr>
              <a:t>],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color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alpha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=0.7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4" y="2514696"/>
            <a:ext cx="5055550" cy="434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4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0817" y="356657"/>
            <a:ext cx="107872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 smtClean="0">
                <a:effectLst/>
              </a:rPr>
              <a:t>df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DataFrame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err="1" smtClean="0">
                <a:effectLst/>
              </a:rPr>
              <a:t>np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random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rand</a:t>
            </a:r>
            <a:r>
              <a:rPr lang="en-US" altLang="ko-KR" sz="3200" dirty="0" smtClean="0">
                <a:effectLst/>
              </a:rPr>
              <a:t>(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6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4</a:t>
            </a:r>
            <a:r>
              <a:rPr lang="en-US" altLang="ko-KR" sz="3200" dirty="0" smtClean="0">
                <a:effectLst/>
              </a:rPr>
              <a:t>),</a:t>
            </a:r>
            <a:r>
              <a:rPr lang="en-US" altLang="ko-KR" sz="3200" dirty="0" smtClean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smtClean="0">
                <a:effectLst/>
              </a:rPr>
              <a:t>	index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effectLst/>
              </a:rPr>
              <a:t>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'four'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'five'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'six'</a:t>
            </a:r>
            <a:r>
              <a:rPr lang="en-US" altLang="ko-KR" sz="3200" dirty="0" smtClean="0">
                <a:effectLst/>
              </a:rPr>
              <a:t>],</a:t>
            </a:r>
            <a:r>
              <a:rPr lang="en-US" altLang="ko-KR" sz="3200" dirty="0" smtClean="0"/>
              <a:t> 			</a:t>
            </a:r>
            <a:r>
              <a:rPr lang="en-US" altLang="ko-KR" sz="3200" dirty="0" smtClean="0">
                <a:effectLst/>
              </a:rPr>
              <a:t>columns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err="1" smtClean="0">
                <a:effectLst/>
              </a:rPr>
              <a:t>pd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Index</a:t>
            </a:r>
            <a:r>
              <a:rPr lang="en-US" altLang="ko-KR" sz="3200" dirty="0" smtClean="0">
                <a:effectLst/>
              </a:rPr>
              <a:t>([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'A'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'C'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'D'</a:t>
            </a:r>
            <a:r>
              <a:rPr lang="en-US" altLang="ko-KR" sz="3200" dirty="0" smtClean="0">
                <a:effectLst/>
              </a:rPr>
              <a:t>],</a:t>
            </a:r>
          </a:p>
          <a:p>
            <a:r>
              <a:rPr lang="en-US" altLang="ko-KR" sz="3200" dirty="0"/>
              <a:t>		</a:t>
            </a:r>
            <a:r>
              <a:rPr lang="en-US" altLang="ko-KR" sz="3200" dirty="0" smtClean="0">
                <a:effectLst/>
              </a:rPr>
              <a:t>name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'Genus'</a:t>
            </a:r>
            <a:r>
              <a:rPr lang="en-US" altLang="ko-KR" sz="3200" dirty="0" smtClean="0">
                <a:effectLst/>
              </a:rPr>
              <a:t>))</a:t>
            </a:r>
            <a:r>
              <a:rPr lang="en-US" altLang="ko-KR" sz="3200" dirty="0" smtClean="0"/>
              <a:t> </a:t>
            </a:r>
          </a:p>
          <a:p>
            <a:endParaRPr lang="en-US" altLang="ko-KR" sz="3200" dirty="0">
              <a:effectLst/>
            </a:endParaRPr>
          </a:p>
          <a:p>
            <a:r>
              <a:rPr lang="en-US" altLang="ko-KR" sz="3200" dirty="0" err="1" smtClean="0">
                <a:effectLst/>
              </a:rPr>
              <a:t>df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>
                <a:effectLst/>
              </a:rPr>
              <a:t>df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(kind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'bar'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29" y="2480540"/>
            <a:ext cx="5095307" cy="43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5112" y="342108"/>
            <a:ext cx="8486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 smtClean="0">
                <a:effectLst/>
              </a:rPr>
              <a:t>df</a:t>
            </a:r>
            <a:r>
              <a:rPr lang="en-US" altLang="ko-KR" sz="3200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 smtClean="0">
                <a:effectLst/>
              </a:rPr>
              <a:t>plot</a:t>
            </a:r>
            <a:r>
              <a:rPr lang="en-US" altLang="ko-KR" sz="3200" dirty="0" smtClean="0">
                <a:effectLst/>
              </a:rPr>
              <a:t>(kind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 smtClean="0">
                <a:solidFill>
                  <a:srgbClr val="BA2121"/>
                </a:solidFill>
                <a:effectLst/>
              </a:rPr>
              <a:t>barh</a:t>
            </a:r>
            <a:r>
              <a:rPr lang="en-US" altLang="ko-KR" sz="3200" dirty="0" smtClean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stacked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smtClean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 smtClean="0">
                <a:effectLst/>
              </a:rPr>
              <a:t>,</a:t>
            </a:r>
            <a:r>
              <a:rPr lang="en-US" altLang="ko-KR" sz="3200" dirty="0" smtClean="0"/>
              <a:t> </a:t>
            </a:r>
            <a:r>
              <a:rPr lang="en-US" altLang="ko-KR" sz="3200" dirty="0" smtClean="0">
                <a:effectLst/>
              </a:rPr>
              <a:t>alpha</a:t>
            </a:r>
            <a:r>
              <a:rPr lang="en-US" altLang="ko-KR" sz="3200" dirty="0" smtClean="0">
                <a:solidFill>
                  <a:srgbClr val="666666"/>
                </a:solidFill>
                <a:effectLst/>
              </a:rPr>
              <a:t>=0.5</a:t>
            </a:r>
            <a:r>
              <a:rPr lang="en-US" altLang="ko-KR" sz="3200" dirty="0" smtClean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6" y="1144990"/>
            <a:ext cx="6609513" cy="57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2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286000"/>
            <a:ext cx="660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1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</a:t>
            </a:r>
            <a:r>
              <a:rPr kumimoji="1" lang="ko-KR" altLang="en-US" dirty="0" smtClean="0"/>
              <a:t>을 쓰면 안돼는 경우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smtClean="0"/>
              <a:t>성능 성능 성능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개발자들의 시간 </a:t>
            </a:r>
            <a:r>
              <a:rPr kumimoji="1" lang="en-US" altLang="ko-KR" dirty="0" smtClean="0"/>
              <a:t>&gt;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Computer </a:t>
            </a:r>
            <a:r>
              <a:rPr kumimoji="1" lang="ko-KR" altLang="en-US" dirty="0" smtClean="0"/>
              <a:t>자산</a:t>
            </a:r>
            <a:r>
              <a:rPr kumimoji="1" lang="en-US" altLang="ko-KR" dirty="0" smtClean="0"/>
              <a:t>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 smtClean="0"/>
              <a:t>멀티쓰레드 프로그래밍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(GIL: Global Interpreter Lock)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01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Data Analysis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 smtClean="0"/>
              <a:t>NumPy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smtClean="0"/>
              <a:t>pandas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 smtClean="0"/>
              <a:t>matplotlib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 smtClean="0"/>
              <a:t>IPython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 smtClean="0"/>
              <a:t>SciPy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55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NumPy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(http://</a:t>
            </a:r>
            <a:r>
              <a:rPr kumimoji="1" lang="en-US" altLang="ko-KR" dirty="0" err="1" smtClean="0"/>
              <a:t>numpy.org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Numerical Python</a:t>
            </a:r>
            <a:r>
              <a:rPr kumimoji="1" lang="ko-KR" altLang="en-US" dirty="0" smtClean="0"/>
              <a:t>의 줄임말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빠르고 효율적인 다차원 배열 객체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배열 원소를 다루거나 배열간의 수학 계산을 수행하는 함수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파일로 부터 배열 기반의 데이터를 읽거나 쓰기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선형대수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푸리에 변환 및 난수 생성</a:t>
            </a: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 smtClean="0"/>
              <a:t>파이썬과 </a:t>
            </a:r>
            <a:r>
              <a:rPr kumimoji="1" lang="en-US" altLang="ko-KR" dirty="0" smtClean="0"/>
              <a:t>C, C++ </a:t>
            </a:r>
            <a:r>
              <a:rPr kumimoji="1" lang="ko-KR" altLang="en-US" dirty="0" smtClean="0"/>
              <a:t>그리고 포트란 코드의 통합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37" y="5338763"/>
            <a:ext cx="3340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pandas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구조화 된 데이터를 쉽고 빠르게 그리고 다양한 형식으로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가공할 수 있는 자료 구조와 함수의 제공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제공 되는 객체 중 </a:t>
            </a:r>
            <a:r>
              <a:rPr kumimoji="1" lang="en-US" altLang="ko-KR" dirty="0" err="1" smtClean="0"/>
              <a:t>DataFrame</a:t>
            </a:r>
            <a:r>
              <a:rPr kumimoji="1" lang="ko-KR" altLang="en-US" dirty="0" smtClean="0"/>
              <a:t>을 주로 이용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금융 데이터 분석 애플리케이션을 위해 개발 됨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89463"/>
            <a:ext cx="7810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matplotlib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그래프나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 데이터 시각화를 생성하는 라이브러리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John D. Hunter</a:t>
            </a:r>
            <a:r>
              <a:rPr kumimoji="1" lang="ko-KR" altLang="en-US" dirty="0" smtClean="0"/>
              <a:t>가 시작했으며 지금은 많은 개발팀이 참여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/>
              <a:t>IPython</a:t>
            </a:r>
            <a:r>
              <a:rPr kumimoji="1" lang="ko-KR" altLang="en-US" dirty="0" smtClean="0"/>
              <a:t>과 함께 사용하기 좋다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97641"/>
            <a:ext cx="9279283" cy="30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1540</Words>
  <Application>Microsoft Macintosh PowerPoint</Application>
  <PresentationFormat>와이드스크린</PresentationFormat>
  <Paragraphs>314</Paragraphs>
  <Slides>49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나눔바른고딕</vt:lpstr>
      <vt:lpstr>맑은 고딕</vt:lpstr>
      <vt:lpstr>Courier</vt:lpstr>
      <vt:lpstr>Courier New</vt:lpstr>
      <vt:lpstr>Helvetica Neue</vt:lpstr>
      <vt:lpstr>inherit</vt:lpstr>
      <vt:lpstr>Menlo-Bold</vt:lpstr>
      <vt:lpstr>Menlo-Regular</vt:lpstr>
      <vt:lpstr>Times New Roman</vt:lpstr>
      <vt:lpstr>Arial</vt:lpstr>
      <vt:lpstr>Office 테마</vt:lpstr>
      <vt:lpstr>PowerPoint 프레젠테이션</vt:lpstr>
      <vt:lpstr>관련 자료 다운로드</vt:lpstr>
      <vt:lpstr>개발 패러다임의 변화</vt:lpstr>
      <vt:lpstr>Python을 쓰는 이유</vt:lpstr>
      <vt:lpstr>Python을 쓰면 안돼는 경우</vt:lpstr>
      <vt:lpstr>Python Data Analysis</vt:lpstr>
      <vt:lpstr>NumPy</vt:lpstr>
      <vt:lpstr>pandas</vt:lpstr>
      <vt:lpstr>matplotlib</vt:lpstr>
      <vt:lpstr>SciPy</vt:lpstr>
      <vt:lpstr>개발 환경 - Anaconda </vt:lpstr>
      <vt:lpstr>IPython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 Wook Kim</dc:creator>
  <cp:lastModifiedBy>Young Wook Kim</cp:lastModifiedBy>
  <cp:revision>27</cp:revision>
  <dcterms:created xsi:type="dcterms:W3CDTF">2016-07-26T03:34:05Z</dcterms:created>
  <dcterms:modified xsi:type="dcterms:W3CDTF">2016-07-26T12:39:16Z</dcterms:modified>
</cp:coreProperties>
</file>